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handoutMasterIdLst>
    <p:handoutMasterId r:id="rId26"/>
  </p:handoutMasterIdLst>
  <p:sldIdLst>
    <p:sldId id="256" r:id="rId2"/>
    <p:sldId id="258" r:id="rId3"/>
    <p:sldId id="281" r:id="rId4"/>
    <p:sldId id="262" r:id="rId5"/>
    <p:sldId id="274" r:id="rId6"/>
    <p:sldId id="270" r:id="rId7"/>
    <p:sldId id="283" r:id="rId8"/>
    <p:sldId id="266" r:id="rId9"/>
    <p:sldId id="267" r:id="rId10"/>
    <p:sldId id="275" r:id="rId11"/>
    <p:sldId id="276" r:id="rId12"/>
    <p:sldId id="280" r:id="rId13"/>
    <p:sldId id="286" r:id="rId14"/>
    <p:sldId id="273" r:id="rId15"/>
    <p:sldId id="278" r:id="rId16"/>
    <p:sldId id="271" r:id="rId17"/>
    <p:sldId id="284" r:id="rId18"/>
    <p:sldId id="285" r:id="rId19"/>
    <p:sldId id="272" r:id="rId20"/>
    <p:sldId id="287" r:id="rId21"/>
    <p:sldId id="268" r:id="rId22"/>
    <p:sldId id="277" r:id="rId23"/>
    <p:sldId id="269" r:id="rId24"/>
  </p:sldIdLst>
  <p:sldSz cx="12192000" cy="6858000"/>
  <p:notesSz cx="9236075"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25" autoAdjust="0"/>
    <p:restoredTop sz="77738" autoAdjust="0"/>
  </p:normalViewPr>
  <p:slideViewPr>
    <p:cSldViewPr snapToGrid="0">
      <p:cViewPr varScale="1">
        <p:scale>
          <a:sx n="76" d="100"/>
          <a:sy n="76" d="100"/>
        </p:scale>
        <p:origin x="56" y="96"/>
      </p:cViewPr>
      <p:guideLst/>
    </p:cSldViewPr>
  </p:slideViewPr>
  <p:notesTextViewPr>
    <p:cViewPr>
      <p:scale>
        <a:sx n="1" d="1"/>
        <a:sy n="1" d="1"/>
      </p:scale>
      <p:origin x="0" y="0"/>
    </p:cViewPr>
  </p:notesTextViewPr>
  <p:notesViewPr>
    <p:cSldViewPr snapToGrid="0">
      <p:cViewPr varScale="1">
        <p:scale>
          <a:sx n="99" d="100"/>
          <a:sy n="99" d="100"/>
        </p:scale>
        <p:origin x="1400"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199B608F-6B76-419A-BB3F-97DAFC4C61B1}" type="datetimeFigureOut">
              <a:rPr lang="en-US" smtClean="0"/>
              <a:t>7/4/2016</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CF79D460-4B0C-4F29-8582-36A78EF29759}" type="slidenum">
              <a:rPr lang="en-US" smtClean="0"/>
              <a:t>‹#›</a:t>
            </a:fld>
            <a:endParaRPr lang="en-US"/>
          </a:p>
        </p:txBody>
      </p:sp>
    </p:spTree>
    <p:extLst>
      <p:ext uri="{BB962C8B-B14F-4D97-AF65-F5344CB8AC3E}">
        <p14:creationId xmlns:p14="http://schemas.microsoft.com/office/powerpoint/2010/main" val="1649992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02088"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32400" y="0"/>
            <a:ext cx="4002088" cy="350838"/>
          </a:xfrm>
          <a:prstGeom prst="rect">
            <a:avLst/>
          </a:prstGeom>
        </p:spPr>
        <p:txBody>
          <a:bodyPr vert="horz" lIns="91440" tIns="45720" rIns="91440" bIns="45720" rtlCol="0"/>
          <a:lstStyle>
            <a:lvl1pPr algn="r">
              <a:defRPr sz="1200"/>
            </a:lvl1pPr>
          </a:lstStyle>
          <a:p>
            <a:fld id="{5A9BC743-F026-4D35-8612-BAC64425E86C}" type="datetimeFigureOut">
              <a:rPr lang="en-US" smtClean="0"/>
              <a:t>7/4/2016</a:t>
            </a:fld>
            <a:endParaRPr lang="en-US"/>
          </a:p>
        </p:txBody>
      </p:sp>
      <p:sp>
        <p:nvSpPr>
          <p:cNvPr id="4" name="Slide Image Placeholder 3"/>
          <p:cNvSpPr>
            <a:spLocks noGrp="1" noRot="1" noChangeAspect="1"/>
          </p:cNvSpPr>
          <p:nvPr>
            <p:ph type="sldImg" idx="2"/>
          </p:nvPr>
        </p:nvSpPr>
        <p:spPr>
          <a:xfrm>
            <a:off x="2516188"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23925" y="3373438"/>
            <a:ext cx="7388225" cy="27606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02088"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32400" y="6659563"/>
            <a:ext cx="4002088" cy="350837"/>
          </a:xfrm>
          <a:prstGeom prst="rect">
            <a:avLst/>
          </a:prstGeom>
        </p:spPr>
        <p:txBody>
          <a:bodyPr vert="horz" lIns="91440" tIns="45720" rIns="91440" bIns="45720" rtlCol="0" anchor="b"/>
          <a:lstStyle>
            <a:lvl1pPr algn="r">
              <a:defRPr sz="1200"/>
            </a:lvl1pPr>
          </a:lstStyle>
          <a:p>
            <a:fld id="{80C904A4-B87E-44A8-8153-9A47617A9FE9}" type="slidenum">
              <a:rPr lang="en-US" smtClean="0"/>
              <a:t>‹#›</a:t>
            </a:fld>
            <a:endParaRPr lang="en-US"/>
          </a:p>
        </p:txBody>
      </p:sp>
    </p:spTree>
    <p:extLst>
      <p:ext uri="{BB962C8B-B14F-4D97-AF65-F5344CB8AC3E}">
        <p14:creationId xmlns:p14="http://schemas.microsoft.com/office/powerpoint/2010/main" val="271769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elegraph.co.uk/culture/film/11542992/A-Little-Chaos-who-was-Andre-Le-Notr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erriam-webster.com/dictionary/too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a:t>
            </a:fld>
            <a:endParaRPr lang="en-US"/>
          </a:p>
        </p:txBody>
      </p:sp>
    </p:spTree>
    <p:extLst>
      <p:ext uri="{BB962C8B-B14F-4D97-AF65-F5344CB8AC3E}">
        <p14:creationId xmlns:p14="http://schemas.microsoft.com/office/powerpoint/2010/main" val="117272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10</a:t>
            </a:fld>
            <a:endParaRPr lang="en-US"/>
          </a:p>
        </p:txBody>
      </p:sp>
    </p:spTree>
    <p:extLst>
      <p:ext uri="{BB962C8B-B14F-4D97-AF65-F5344CB8AC3E}">
        <p14:creationId xmlns:p14="http://schemas.microsoft.com/office/powerpoint/2010/main" val="215030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(Matt Dowle story – can you make a u turn here)</a:t>
            </a:r>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11</a:t>
            </a:fld>
            <a:endParaRPr lang="en-US"/>
          </a:p>
        </p:txBody>
      </p:sp>
    </p:spTree>
    <p:extLst>
      <p:ext uri="{BB962C8B-B14F-4D97-AF65-F5344CB8AC3E}">
        <p14:creationId xmlns:p14="http://schemas.microsoft.com/office/powerpoint/2010/main" val="1844775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12</a:t>
            </a:fld>
            <a:endParaRPr lang="en-US"/>
          </a:p>
        </p:txBody>
      </p:sp>
    </p:spTree>
    <p:extLst>
      <p:ext uri="{BB962C8B-B14F-4D97-AF65-F5344CB8AC3E}">
        <p14:creationId xmlns:p14="http://schemas.microsoft.com/office/powerpoint/2010/main" val="389051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13</a:t>
            </a:fld>
            <a:endParaRPr lang="en-US"/>
          </a:p>
        </p:txBody>
      </p:sp>
    </p:spTree>
    <p:extLst>
      <p:ext uri="{BB962C8B-B14F-4D97-AF65-F5344CB8AC3E}">
        <p14:creationId xmlns:p14="http://schemas.microsoft.com/office/powerpoint/2010/main" val="82006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14</a:t>
            </a:fld>
            <a:endParaRPr lang="en-US"/>
          </a:p>
        </p:txBody>
      </p:sp>
    </p:spTree>
    <p:extLst>
      <p:ext uri="{BB962C8B-B14F-4D97-AF65-F5344CB8AC3E}">
        <p14:creationId xmlns:p14="http://schemas.microsoft.com/office/powerpoint/2010/main" val="410254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Consistent results by country, line of business, other break-downs</a:t>
            </a:r>
          </a:p>
          <a:p>
            <a:pPr lvl="0"/>
            <a:r>
              <a:rPr lang="en-US" dirty="0"/>
              <a:t>M&amp;A example: What if you jettison the unprofitable policies?</a:t>
            </a:r>
          </a:p>
          <a:p>
            <a:pPr lvl="0"/>
            <a:r>
              <a:rPr lang="en-US" dirty="0"/>
              <a:t>Reinsurance purchasing example: restate history</a:t>
            </a:r>
          </a:p>
          <a:p>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15</a:t>
            </a:fld>
            <a:endParaRPr lang="en-US"/>
          </a:p>
        </p:txBody>
      </p:sp>
    </p:spTree>
    <p:extLst>
      <p:ext uri="{BB962C8B-B14F-4D97-AF65-F5344CB8AC3E}">
        <p14:creationId xmlns:p14="http://schemas.microsoft.com/office/powerpoint/2010/main" val="248368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16</a:t>
            </a:fld>
            <a:endParaRPr lang="en-US"/>
          </a:p>
        </p:txBody>
      </p:sp>
    </p:spTree>
    <p:extLst>
      <p:ext uri="{BB962C8B-B14F-4D97-AF65-F5344CB8AC3E}">
        <p14:creationId xmlns:p14="http://schemas.microsoft.com/office/powerpoint/2010/main" val="2092358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17</a:t>
            </a:fld>
            <a:endParaRPr lang="en-US"/>
          </a:p>
        </p:txBody>
      </p:sp>
    </p:spTree>
    <p:extLst>
      <p:ext uri="{BB962C8B-B14F-4D97-AF65-F5344CB8AC3E}">
        <p14:creationId xmlns:p14="http://schemas.microsoft.com/office/powerpoint/2010/main" val="404044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Says </a:t>
            </a:r>
            <a:r>
              <a:rPr lang="fr-FR" sz="1200" dirty="0"/>
              <a:t>André Le Nôtre, King Louis </a:t>
            </a:r>
            <a:r>
              <a:rPr lang="fr-FR" sz="1200" dirty="0" err="1"/>
              <a:t>XIV’s</a:t>
            </a:r>
            <a:r>
              <a:rPr lang="fr-FR" sz="1200" dirty="0"/>
              <a:t> </a:t>
            </a:r>
            <a:r>
              <a:rPr lang="fr-FR" sz="1200" dirty="0" err="1"/>
              <a:t>landscaper</a:t>
            </a:r>
            <a:r>
              <a:rPr lang="fr-FR" sz="1200" dirty="0"/>
              <a:t> of Versailles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p>
          <a:p>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20</a:t>
            </a:fld>
            <a:endParaRPr lang="en-US"/>
          </a:p>
        </p:txBody>
      </p:sp>
    </p:spTree>
    <p:extLst>
      <p:ext uri="{BB962C8B-B14F-4D97-AF65-F5344CB8AC3E}">
        <p14:creationId xmlns:p14="http://schemas.microsoft.com/office/powerpoint/2010/main" val="1789129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23</a:t>
            </a:fld>
            <a:endParaRPr lang="en-US"/>
          </a:p>
        </p:txBody>
      </p:sp>
    </p:spTree>
    <p:extLst>
      <p:ext uri="{BB962C8B-B14F-4D97-AF65-F5344CB8AC3E}">
        <p14:creationId xmlns:p14="http://schemas.microsoft.com/office/powerpoint/2010/main" val="38669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Says </a:t>
            </a:r>
            <a:r>
              <a:rPr lang="fr-FR" sz="1200" dirty="0"/>
              <a:t>André Le Nôtre, King Louis </a:t>
            </a:r>
            <a:r>
              <a:rPr lang="fr-FR" sz="1200" dirty="0" err="1"/>
              <a:t>XIV’s</a:t>
            </a:r>
            <a:r>
              <a:rPr lang="fr-FR" sz="1200" dirty="0"/>
              <a:t> </a:t>
            </a:r>
            <a:r>
              <a:rPr lang="fr-FR" sz="1200" dirty="0" err="1"/>
              <a:t>landscaper</a:t>
            </a:r>
            <a:r>
              <a:rPr lang="fr-FR" sz="1200" dirty="0"/>
              <a:t> of Versailles</a:t>
            </a:r>
          </a:p>
          <a:p>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2</a:t>
            </a:fld>
            <a:endParaRPr lang="en-US"/>
          </a:p>
        </p:txBody>
      </p:sp>
    </p:spTree>
    <p:extLst>
      <p:ext uri="{BB962C8B-B14F-4D97-AF65-F5344CB8AC3E}">
        <p14:creationId xmlns:p14="http://schemas.microsoft.com/office/powerpoint/2010/main" val="149067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says the fictional Sabine de Barra, protégé of </a:t>
            </a:r>
            <a:r>
              <a:rPr lang="fr-FR" sz="1200" dirty="0"/>
              <a:t>André Le Nôtre, King Louis </a:t>
            </a:r>
            <a:r>
              <a:rPr lang="fr-FR" sz="1200" dirty="0" err="1"/>
              <a:t>XIV’s</a:t>
            </a:r>
            <a:r>
              <a:rPr lang="fr-FR" sz="1200" dirty="0"/>
              <a:t> </a:t>
            </a:r>
            <a:r>
              <a:rPr lang="fr-FR" sz="1200" dirty="0" err="1"/>
              <a:t>landscaper</a:t>
            </a:r>
            <a:r>
              <a:rPr lang="fr-FR" sz="1200" dirty="0"/>
              <a:t> of Versailles </a:t>
            </a:r>
            <a:r>
              <a:rPr lang="en-US" sz="1200" dirty="0"/>
              <a:t>Salle de Bal at Versailles</a:t>
            </a:r>
          </a:p>
          <a:p>
            <a:r>
              <a:rPr lang="en-US" dirty="0"/>
              <a:t>A Little Chaos</a:t>
            </a:r>
          </a:p>
          <a:p>
            <a:r>
              <a:rPr lang="en-US" dirty="0"/>
              <a:t>A couple of years ago, average reviews (44% rotten tomatoes)</a:t>
            </a:r>
          </a:p>
          <a:p>
            <a:r>
              <a:rPr lang="en-US" dirty="0"/>
              <a:t>A story about the Gardens of Versailles</a:t>
            </a:r>
          </a:p>
          <a:p>
            <a:r>
              <a:rPr lang="en-US" dirty="0"/>
              <a:t>A story about a woman passionate about her work, a man who risked trust in her non-traditional ways, and a king whose concern his family’s unhealthy environment in Paris led to the Palace’s construction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hlinkClick r:id="rId3"/>
              </a:rPr>
              <a:t>http://www.telegraph.co.uk/culture/film/11542992/A-Little-Chaos-who-was-Andre-Le-Notre.html</a:t>
            </a:r>
            <a:endParaRPr lang="en-US" dirty="0"/>
          </a:p>
          <a:p>
            <a:r>
              <a:rPr lang="en-US" dirty="0"/>
              <a:t>When Louis ennobled him in 1675, he was asked what he would like on his coat of arms. He replied: "Three snails and a head of cabbage - but I must not forget my spade, for it is due to my spade that I am the recipient of all the kindness with which your Majesty </a:t>
            </a:r>
            <a:r>
              <a:rPr lang="en-US" dirty="0" err="1"/>
              <a:t>honours</a:t>
            </a:r>
            <a:r>
              <a:rPr lang="en-US" dirty="0"/>
              <a:t> me."</a:t>
            </a:r>
          </a:p>
          <a:p>
            <a:endParaRPr lang="en-US" dirty="0"/>
          </a:p>
          <a:p>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3</a:t>
            </a:fld>
            <a:endParaRPr lang="en-US"/>
          </a:p>
        </p:txBody>
      </p:sp>
    </p:spTree>
    <p:extLst>
      <p:ext uri="{BB962C8B-B14F-4D97-AF65-F5344CB8AC3E}">
        <p14:creationId xmlns:p14="http://schemas.microsoft.com/office/powerpoint/2010/main" val="3546766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hlinkClick r:id="rId3"/>
              </a:rPr>
              <a:t>http://www.merriam-webster.com/dictionary/tool</a:t>
            </a:r>
            <a:r>
              <a:rPr lang="en-US" sz="1200" dirty="0"/>
              <a:t> for first two</a:t>
            </a:r>
          </a:p>
          <a:p>
            <a:r>
              <a:rPr lang="en-US" sz="1200" dirty="0"/>
              <a:t>http://www.urbandictionary.com/define.php?term=tool</a:t>
            </a:r>
            <a:endParaRPr lang="en-US" dirty="0"/>
          </a:p>
        </p:txBody>
      </p:sp>
      <p:sp>
        <p:nvSpPr>
          <p:cNvPr id="4" name="Slide Number Placeholder 3"/>
          <p:cNvSpPr>
            <a:spLocks noGrp="1"/>
          </p:cNvSpPr>
          <p:nvPr>
            <p:ph type="sldNum" sz="quarter" idx="10"/>
          </p:nvPr>
        </p:nvSpPr>
        <p:spPr/>
        <p:txBody>
          <a:bodyPr/>
          <a:lstStyle/>
          <a:p>
            <a:fld id="{80C904A4-B87E-44A8-8153-9A47617A9FE9}" type="slidenum">
              <a:rPr lang="en-US" smtClean="0"/>
              <a:t>4</a:t>
            </a:fld>
            <a:endParaRPr lang="en-US"/>
          </a:p>
        </p:txBody>
      </p:sp>
    </p:spTree>
    <p:extLst>
      <p:ext uri="{BB962C8B-B14F-4D97-AF65-F5344CB8AC3E}">
        <p14:creationId xmlns:p14="http://schemas.microsoft.com/office/powerpoint/2010/main" val="4171467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5</a:t>
            </a:fld>
            <a:endParaRPr lang="en-US"/>
          </a:p>
        </p:txBody>
      </p:sp>
    </p:spTree>
    <p:extLst>
      <p:ext uri="{BB962C8B-B14F-4D97-AF65-F5344CB8AC3E}">
        <p14:creationId xmlns:p14="http://schemas.microsoft.com/office/powerpoint/2010/main" val="1928127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6</a:t>
            </a:fld>
            <a:endParaRPr lang="en-US"/>
          </a:p>
        </p:txBody>
      </p:sp>
    </p:spTree>
    <p:extLst>
      <p:ext uri="{BB962C8B-B14F-4D97-AF65-F5344CB8AC3E}">
        <p14:creationId xmlns:p14="http://schemas.microsoft.com/office/powerpoint/2010/main" val="2338451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7</a:t>
            </a:fld>
            <a:endParaRPr lang="en-US"/>
          </a:p>
        </p:txBody>
      </p:sp>
    </p:spTree>
    <p:extLst>
      <p:ext uri="{BB962C8B-B14F-4D97-AF65-F5344CB8AC3E}">
        <p14:creationId xmlns:p14="http://schemas.microsoft.com/office/powerpoint/2010/main" val="138479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8</a:t>
            </a:fld>
            <a:endParaRPr lang="en-US"/>
          </a:p>
        </p:txBody>
      </p:sp>
    </p:spTree>
    <p:extLst>
      <p:ext uri="{BB962C8B-B14F-4D97-AF65-F5344CB8AC3E}">
        <p14:creationId xmlns:p14="http://schemas.microsoft.com/office/powerpoint/2010/main" val="169213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C904A4-B87E-44A8-8153-9A47617A9FE9}" type="slidenum">
              <a:rPr lang="en-US" smtClean="0"/>
              <a:t>9</a:t>
            </a:fld>
            <a:endParaRPr lang="en-US"/>
          </a:p>
        </p:txBody>
      </p:sp>
    </p:spTree>
    <p:extLst>
      <p:ext uri="{BB962C8B-B14F-4D97-AF65-F5344CB8AC3E}">
        <p14:creationId xmlns:p14="http://schemas.microsoft.com/office/powerpoint/2010/main" val="290074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47646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0"/>
            <a:ext cx="10571998" cy="1249960"/>
          </a:xfrm>
        </p:spPr>
        <p:txBody>
          <a:bodyPr anchor="ctr" anchorCtr="0"/>
          <a:lstStyle/>
          <a:p>
            <a:r>
              <a:rPr lang="en-US"/>
              <a:t>Click to edit Master title style</a:t>
            </a:r>
            <a:endParaRPr lang="en-US" dirty="0"/>
          </a:p>
        </p:txBody>
      </p:sp>
      <p:sp>
        <p:nvSpPr>
          <p:cNvPr id="3" name="Content Placeholder 2"/>
          <p:cNvSpPr>
            <a:spLocks noGrp="1"/>
          </p:cNvSpPr>
          <p:nvPr>
            <p:ph idx="1"/>
          </p:nvPr>
        </p:nvSpPr>
        <p:spPr>
          <a:xfrm>
            <a:off x="818712" y="1601935"/>
            <a:ext cx="10554574" cy="4256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7/4/2016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7/4/2016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jp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g"/><Relationship Id="rId15" Type="http://schemas.openxmlformats.org/officeDocument/2006/relationships/image" Target="../media/image24.pn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471054"/>
            <a:ext cx="10572000" cy="3949143"/>
          </a:xfrm>
        </p:spPr>
        <p:txBody>
          <a:bodyPr>
            <a:noAutofit/>
          </a:bodyPr>
          <a:lstStyle/>
          <a:p>
            <a:r>
              <a:rPr lang="en-US" sz="8800" dirty="0"/>
              <a:t>The R environment and the Three C’s</a:t>
            </a:r>
          </a:p>
        </p:txBody>
      </p:sp>
      <p:sp>
        <p:nvSpPr>
          <p:cNvPr id="3" name="Subtitle 2"/>
          <p:cNvSpPr>
            <a:spLocks noGrp="1"/>
          </p:cNvSpPr>
          <p:nvPr>
            <p:ph type="subTitle" idx="1"/>
          </p:nvPr>
        </p:nvSpPr>
        <p:spPr>
          <a:xfrm>
            <a:off x="810001" y="5280847"/>
            <a:ext cx="10572000" cy="646331"/>
          </a:xfrm>
        </p:spPr>
        <p:txBody>
          <a:bodyPr>
            <a:spAutoFit/>
          </a:bodyPr>
          <a:lstStyle/>
          <a:p>
            <a:r>
              <a:rPr lang="en-US" sz="3600" dirty="0"/>
              <a:t>Persuasive Advice for Senior Management</a:t>
            </a:r>
          </a:p>
        </p:txBody>
      </p:sp>
    </p:spTree>
    <p:extLst>
      <p:ext uri="{BB962C8B-B14F-4D97-AF65-F5344CB8AC3E}">
        <p14:creationId xmlns:p14="http://schemas.microsoft.com/office/powerpoint/2010/main" val="135961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a:bodyPr>
          <a:lstStyle/>
          <a:p>
            <a:r>
              <a:rPr lang="en-US" sz="2800" dirty="0"/>
              <a:t>Do you understand the question, issue, problem?</a:t>
            </a:r>
          </a:p>
          <a:p>
            <a:r>
              <a:rPr lang="en-US" sz="2800" dirty="0"/>
              <a:t>Can you articulate the question, issue, problem in the principal’s language?</a:t>
            </a:r>
          </a:p>
          <a:p>
            <a:r>
              <a:rPr lang="en-US" sz="2800" dirty="0"/>
              <a:t>Can you articulate the question, issue, problem in mathematical language?</a:t>
            </a:r>
          </a:p>
          <a:p>
            <a:r>
              <a:rPr lang="en-US" sz="2800" dirty="0"/>
              <a:t>Can you express the mathematical solution in the principal’s language. (slang; lingo)</a:t>
            </a:r>
          </a:p>
        </p:txBody>
      </p:sp>
    </p:spTree>
    <p:extLst>
      <p:ext uri="{BB962C8B-B14F-4D97-AF65-F5344CB8AC3E}">
        <p14:creationId xmlns:p14="http://schemas.microsoft.com/office/powerpoint/2010/main" val="1990780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examples</a:t>
            </a:r>
          </a:p>
        </p:txBody>
      </p:sp>
      <p:sp>
        <p:nvSpPr>
          <p:cNvPr id="3" name="Content Placeholder 2"/>
          <p:cNvSpPr>
            <a:spLocks noGrp="1"/>
          </p:cNvSpPr>
          <p:nvPr>
            <p:ph idx="1"/>
          </p:nvPr>
        </p:nvSpPr>
        <p:spPr/>
        <p:txBody>
          <a:bodyPr>
            <a:normAutofit/>
          </a:bodyPr>
          <a:lstStyle/>
          <a:p>
            <a:r>
              <a:rPr lang="en-US" sz="3200" dirty="0"/>
              <a:t>Identify the ambiguous terms in the following statements:</a:t>
            </a:r>
          </a:p>
          <a:p>
            <a:pPr lvl="1"/>
            <a:r>
              <a:rPr lang="en-US" sz="2800" dirty="0"/>
              <a:t>The value of incurred loss as of 2015-12-31 is ₤1 million</a:t>
            </a:r>
          </a:p>
          <a:p>
            <a:pPr lvl="1"/>
            <a:r>
              <a:rPr lang="en-US" sz="2800" dirty="0"/>
              <a:t>The age of accident year 2015 as of 2015-12-31 is 12 months</a:t>
            </a:r>
          </a:p>
          <a:p>
            <a:r>
              <a:rPr lang="en-US" sz="3200" dirty="0"/>
              <a:t>We all speak a different language … sometimes even when we are speaking the same language</a:t>
            </a:r>
          </a:p>
        </p:txBody>
      </p:sp>
    </p:spTree>
    <p:extLst>
      <p:ext uri="{BB962C8B-B14F-4D97-AF65-F5344CB8AC3E}">
        <p14:creationId xmlns:p14="http://schemas.microsoft.com/office/powerpoint/2010/main" val="88421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a:xfrm>
            <a:off x="818712" y="1325461"/>
            <a:ext cx="10554574" cy="4533337"/>
          </a:xfrm>
        </p:spPr>
        <p:txBody>
          <a:bodyPr>
            <a:normAutofit fontScale="92500" lnSpcReduction="10000"/>
          </a:bodyPr>
          <a:lstStyle/>
          <a:p>
            <a:r>
              <a:rPr lang="en-US" sz="2400" dirty="0"/>
              <a:t>Are you confident that …</a:t>
            </a:r>
          </a:p>
          <a:p>
            <a:pPr lvl="1"/>
            <a:r>
              <a:rPr lang="en-US" sz="2000" dirty="0"/>
              <a:t>Your calculations are correct?</a:t>
            </a:r>
          </a:p>
          <a:p>
            <a:pPr lvl="2"/>
            <a:r>
              <a:rPr lang="en-US" sz="1800" dirty="0"/>
              <a:t>Spreadsheet formula bust</a:t>
            </a:r>
          </a:p>
          <a:p>
            <a:pPr lvl="3"/>
            <a:r>
              <a:rPr lang="en-US" sz="1600" dirty="0"/>
              <a:t>Tech checkers</a:t>
            </a:r>
          </a:p>
          <a:p>
            <a:pPr lvl="2"/>
            <a:r>
              <a:rPr lang="en-US" sz="1800" dirty="0"/>
              <a:t>Program bug</a:t>
            </a:r>
          </a:p>
          <a:p>
            <a:pPr lvl="3"/>
            <a:r>
              <a:rPr lang="en-US" sz="1600" dirty="0"/>
              <a:t>Unit tests</a:t>
            </a:r>
          </a:p>
          <a:p>
            <a:pPr lvl="1"/>
            <a:r>
              <a:rPr lang="en-US" sz="2000" dirty="0"/>
              <a:t>Your data is correct?</a:t>
            </a:r>
          </a:p>
          <a:p>
            <a:pPr lvl="2"/>
            <a:r>
              <a:rPr lang="en-US" sz="1800" dirty="0"/>
              <a:t>Clean data is highly rewarding</a:t>
            </a:r>
          </a:p>
          <a:p>
            <a:pPr lvl="2"/>
            <a:r>
              <a:rPr lang="en-US" sz="1800" dirty="0"/>
              <a:t>Subject matter expertise</a:t>
            </a:r>
          </a:p>
          <a:p>
            <a:pPr lvl="1"/>
            <a:r>
              <a:rPr lang="en-US" sz="2000" dirty="0"/>
              <a:t>Your results are correct?</a:t>
            </a:r>
          </a:p>
          <a:p>
            <a:pPr lvl="2"/>
            <a:r>
              <a:rPr lang="en-US" sz="1800" dirty="0"/>
              <a:t>Peer review</a:t>
            </a:r>
          </a:p>
          <a:p>
            <a:pPr lvl="2"/>
            <a:r>
              <a:rPr lang="en-US" sz="1800" dirty="0"/>
              <a:t>Collaboration: </a:t>
            </a:r>
            <a:r>
              <a:rPr lang="en-US" sz="1800" dirty="0" err="1"/>
              <a:t>github</a:t>
            </a:r>
            <a:endParaRPr lang="en-US" sz="1800" dirty="0"/>
          </a:p>
        </p:txBody>
      </p:sp>
    </p:spTree>
    <p:extLst>
      <p:ext uri="{BB962C8B-B14F-4D97-AF65-F5344CB8AC3E}">
        <p14:creationId xmlns:p14="http://schemas.microsoft.com/office/powerpoint/2010/main" val="252942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data quality examples</a:t>
            </a:r>
          </a:p>
        </p:txBody>
      </p:sp>
      <p:sp>
        <p:nvSpPr>
          <p:cNvPr id="3" name="Content Placeholder 2"/>
          <p:cNvSpPr>
            <a:spLocks noGrp="1"/>
          </p:cNvSpPr>
          <p:nvPr>
            <p:ph idx="1"/>
          </p:nvPr>
        </p:nvSpPr>
        <p:spPr>
          <a:xfrm>
            <a:off x="818712" y="1350628"/>
            <a:ext cx="10554574" cy="4756557"/>
          </a:xfrm>
        </p:spPr>
        <p:txBody>
          <a:bodyPr>
            <a:normAutofit/>
          </a:bodyPr>
          <a:lstStyle/>
          <a:p>
            <a:r>
              <a:rPr lang="en-US" dirty="0"/>
              <a:t>Policies</a:t>
            </a:r>
          </a:p>
          <a:p>
            <a:pPr lvl="1"/>
            <a:r>
              <a:rPr lang="en-US" dirty="0"/>
              <a:t>w &lt;- which(duplicated(</a:t>
            </a:r>
            <a:r>
              <a:rPr lang="en-US" dirty="0" err="1"/>
              <a:t>policy_id</a:t>
            </a:r>
            <a:r>
              <a:rPr lang="en-US" dirty="0"/>
              <a:t>))</a:t>
            </a:r>
          </a:p>
          <a:p>
            <a:pPr lvl="1"/>
            <a:r>
              <a:rPr lang="en-US" dirty="0"/>
              <a:t>w &lt;- which(</a:t>
            </a:r>
            <a:r>
              <a:rPr lang="en-US" dirty="0" err="1"/>
              <a:t>policyExpirationDate</a:t>
            </a:r>
            <a:r>
              <a:rPr lang="en-US" dirty="0"/>
              <a:t> &lt;= </a:t>
            </a:r>
            <a:r>
              <a:rPr lang="en-US" dirty="0" err="1"/>
              <a:t>policyEffectiveDate</a:t>
            </a:r>
            <a:r>
              <a:rPr lang="en-US" dirty="0"/>
              <a:t>)</a:t>
            </a:r>
          </a:p>
          <a:p>
            <a:r>
              <a:rPr lang="en-US" dirty="0"/>
              <a:t>Claims</a:t>
            </a:r>
          </a:p>
          <a:p>
            <a:pPr lvl="1"/>
            <a:r>
              <a:rPr lang="en-US" dirty="0"/>
              <a:t>w &lt;- which(duplicated(</a:t>
            </a:r>
            <a:r>
              <a:rPr lang="en-US" dirty="0" err="1"/>
              <a:t>claim_id</a:t>
            </a:r>
            <a:r>
              <a:rPr lang="en-US" dirty="0"/>
              <a:t>)</a:t>
            </a:r>
          </a:p>
          <a:p>
            <a:r>
              <a:rPr lang="en-US" dirty="0"/>
              <a:t>Policies and Claims</a:t>
            </a:r>
          </a:p>
          <a:p>
            <a:pPr lvl="1"/>
            <a:r>
              <a:rPr lang="en-US" dirty="0"/>
              <a:t>pc &lt;- join(</a:t>
            </a:r>
            <a:r>
              <a:rPr lang="en-US" dirty="0" err="1"/>
              <a:t>claimTable</a:t>
            </a:r>
            <a:r>
              <a:rPr lang="en-US" dirty="0"/>
              <a:t>, </a:t>
            </a:r>
            <a:r>
              <a:rPr lang="en-US" dirty="0" err="1"/>
              <a:t>policyTable</a:t>
            </a:r>
            <a:r>
              <a:rPr lang="en-US" dirty="0"/>
              <a:t>, by = "</a:t>
            </a:r>
            <a:r>
              <a:rPr lang="en-US" dirty="0" err="1"/>
              <a:t>policy_id</a:t>
            </a:r>
            <a:r>
              <a:rPr lang="en-US" dirty="0"/>
              <a:t>", type = "left")</a:t>
            </a:r>
          </a:p>
          <a:p>
            <a:pPr lvl="1"/>
            <a:r>
              <a:rPr lang="en-US" dirty="0"/>
              <a:t>with(pc, …</a:t>
            </a:r>
          </a:p>
          <a:p>
            <a:pPr lvl="2"/>
            <a:r>
              <a:rPr lang="en-US" dirty="0"/>
              <a:t>w &lt;- which(is.na(</a:t>
            </a:r>
            <a:r>
              <a:rPr lang="en-US" dirty="0" err="1"/>
              <a:t>policyNumber</a:t>
            </a:r>
            <a:r>
              <a:rPr lang="en-US" dirty="0"/>
              <a:t>))</a:t>
            </a:r>
          </a:p>
          <a:p>
            <a:pPr lvl="2"/>
            <a:r>
              <a:rPr lang="en-US" dirty="0"/>
              <a:t>w &lt;- which(</a:t>
            </a:r>
            <a:r>
              <a:rPr lang="en-US" dirty="0" err="1"/>
              <a:t>claimDate</a:t>
            </a:r>
            <a:r>
              <a:rPr lang="en-US" dirty="0"/>
              <a:t> &lt; </a:t>
            </a:r>
            <a:r>
              <a:rPr lang="en-US" dirty="0" err="1"/>
              <a:t>policyEffectiveDate</a:t>
            </a:r>
            <a:r>
              <a:rPr lang="en-US" dirty="0"/>
              <a:t>)</a:t>
            </a:r>
          </a:p>
          <a:p>
            <a:pPr lvl="2"/>
            <a:r>
              <a:rPr lang="en-US" dirty="0"/>
              <a:t>w &lt;- which(</a:t>
            </a:r>
            <a:r>
              <a:rPr lang="en-US" dirty="0" err="1"/>
              <a:t>claimDate</a:t>
            </a:r>
            <a:r>
              <a:rPr lang="en-US" dirty="0"/>
              <a:t> &gt;= </a:t>
            </a:r>
            <a:r>
              <a:rPr lang="en-US" dirty="0" err="1"/>
              <a:t>policyExpirationDate</a:t>
            </a:r>
            <a:r>
              <a:rPr lang="en-US" dirty="0"/>
              <a:t>)</a:t>
            </a:r>
          </a:p>
          <a:p>
            <a:pPr lvl="1"/>
            <a:endParaRPr lang="en-US" dirty="0"/>
          </a:p>
        </p:txBody>
      </p:sp>
    </p:spTree>
    <p:extLst>
      <p:ext uri="{BB962C8B-B14F-4D97-AF65-F5344CB8AC3E}">
        <p14:creationId xmlns:p14="http://schemas.microsoft.com/office/powerpoint/2010/main" val="120795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a:t>
            </a:r>
            <a:r>
              <a:rPr lang="en-US" dirty="0" err="1"/>
              <a:t>Github</a:t>
            </a:r>
            <a:endParaRPr lang="en-US" dirty="0"/>
          </a:p>
        </p:txBody>
      </p:sp>
      <p:sp>
        <p:nvSpPr>
          <p:cNvPr id="3" name="Content Placeholder 2"/>
          <p:cNvSpPr>
            <a:spLocks noGrp="1"/>
          </p:cNvSpPr>
          <p:nvPr>
            <p:ph idx="1"/>
          </p:nvPr>
        </p:nvSpPr>
        <p:spPr/>
        <p:txBody>
          <a:bodyPr/>
          <a:lstStyle/>
          <a:p>
            <a:r>
              <a:rPr lang="en-US" dirty="0" err="1"/>
              <a:t>Github</a:t>
            </a:r>
            <a:endParaRPr lang="en-US" dirty="0"/>
          </a:p>
        </p:txBody>
      </p:sp>
      <p:pic>
        <p:nvPicPr>
          <p:cNvPr id="4" name="Picture 3"/>
          <p:cNvPicPr>
            <a:picLocks noChangeAspect="1"/>
          </p:cNvPicPr>
          <p:nvPr/>
        </p:nvPicPr>
        <p:blipFill>
          <a:blip r:embed="rId3"/>
          <a:stretch>
            <a:fillRect/>
          </a:stretch>
        </p:blipFill>
        <p:spPr>
          <a:xfrm>
            <a:off x="4960154" y="1343414"/>
            <a:ext cx="7119258" cy="4746172"/>
          </a:xfrm>
          <a:prstGeom prst="rect">
            <a:avLst/>
          </a:prstGeom>
        </p:spPr>
      </p:pic>
      <p:pic>
        <p:nvPicPr>
          <p:cNvPr id="5" name="Picture 4"/>
          <p:cNvPicPr>
            <a:picLocks noChangeAspect="1"/>
          </p:cNvPicPr>
          <p:nvPr/>
        </p:nvPicPr>
        <p:blipFill>
          <a:blip r:embed="rId4"/>
          <a:stretch>
            <a:fillRect/>
          </a:stretch>
        </p:blipFill>
        <p:spPr>
          <a:xfrm>
            <a:off x="217089" y="1343414"/>
            <a:ext cx="4638562" cy="4773904"/>
          </a:xfrm>
          <a:prstGeom prst="rect">
            <a:avLst/>
          </a:prstGeom>
        </p:spPr>
      </p:pic>
    </p:spTree>
    <p:extLst>
      <p:ext uri="{BB962C8B-B14F-4D97-AF65-F5344CB8AC3E}">
        <p14:creationId xmlns:p14="http://schemas.microsoft.com/office/powerpoint/2010/main" val="89289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 Actionable Analysis</a:t>
            </a:r>
          </a:p>
        </p:txBody>
      </p:sp>
      <p:sp>
        <p:nvSpPr>
          <p:cNvPr id="3" name="Content Placeholder 2"/>
          <p:cNvSpPr>
            <a:spLocks noGrp="1"/>
          </p:cNvSpPr>
          <p:nvPr>
            <p:ph idx="1"/>
          </p:nvPr>
        </p:nvSpPr>
        <p:spPr/>
        <p:txBody>
          <a:bodyPr>
            <a:normAutofit/>
          </a:bodyPr>
          <a:lstStyle/>
          <a:p>
            <a:r>
              <a:rPr lang="en-US" sz="3200" dirty="0"/>
              <a:t>Management always asks “What if …?”</a:t>
            </a:r>
          </a:p>
          <a:p>
            <a:r>
              <a:rPr lang="en-US" sz="3200" dirty="0"/>
              <a:t>Visuals aid clarity</a:t>
            </a:r>
          </a:p>
        </p:txBody>
      </p:sp>
    </p:spTree>
    <p:extLst>
      <p:ext uri="{BB962C8B-B14F-4D97-AF65-F5344CB8AC3E}">
        <p14:creationId xmlns:p14="http://schemas.microsoft.com/office/powerpoint/2010/main" val="418792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 Curves”</a:t>
            </a:r>
          </a:p>
        </p:txBody>
      </p:sp>
      <p:pic>
        <p:nvPicPr>
          <p:cNvPr id="4" name="Content Placeholder 3"/>
          <p:cNvPicPr>
            <a:picLocks noGrp="1"/>
          </p:cNvPicPr>
          <p:nvPr>
            <p:ph idx="1"/>
          </p:nvPr>
        </p:nvPicPr>
        <p:blipFill>
          <a:blip r:embed="rId3"/>
          <a:stretch>
            <a:fillRect/>
          </a:stretch>
        </p:blipFill>
        <p:spPr>
          <a:xfrm>
            <a:off x="2178085" y="1249960"/>
            <a:ext cx="7564591" cy="5376634"/>
          </a:xfrm>
        </p:spPr>
      </p:pic>
    </p:spTree>
    <p:extLst>
      <p:ext uri="{BB962C8B-B14F-4D97-AF65-F5344CB8AC3E}">
        <p14:creationId xmlns:p14="http://schemas.microsoft.com/office/powerpoint/2010/main" val="59799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Sabine de Barra advises the King</a:t>
            </a:r>
          </a:p>
        </p:txBody>
      </p:sp>
      <p:sp>
        <p:nvSpPr>
          <p:cNvPr id="3" name="Content Placeholder 2"/>
          <p:cNvSpPr>
            <a:spLocks noGrp="1"/>
          </p:cNvSpPr>
          <p:nvPr>
            <p:ph idx="1"/>
          </p:nvPr>
        </p:nvSpPr>
        <p:spPr>
          <a:xfrm>
            <a:off x="818713" y="2222287"/>
            <a:ext cx="3006668" cy="3636511"/>
          </a:xfrm>
        </p:spPr>
        <p:txBody>
          <a:bodyPr>
            <a:normAutofit/>
          </a:bodyPr>
          <a:lstStyle/>
          <a:p>
            <a:r>
              <a:rPr lang="en-US" sz="2800" dirty="0"/>
              <a:t>Spoken in the language of allegory</a:t>
            </a:r>
          </a:p>
        </p:txBody>
      </p:sp>
      <p:pic>
        <p:nvPicPr>
          <p:cNvPr id="4" name="Picture 3"/>
          <p:cNvPicPr>
            <a:picLocks noChangeAspect="1"/>
          </p:cNvPicPr>
          <p:nvPr/>
        </p:nvPicPr>
        <p:blipFill>
          <a:blip r:embed="rId3"/>
          <a:stretch>
            <a:fillRect/>
          </a:stretch>
        </p:blipFill>
        <p:spPr>
          <a:xfrm>
            <a:off x="4202019" y="1303943"/>
            <a:ext cx="7685092" cy="4987800"/>
          </a:xfrm>
          <a:prstGeom prst="rect">
            <a:avLst/>
          </a:prstGeom>
        </p:spPr>
      </p:pic>
    </p:spTree>
    <p:extLst>
      <p:ext uri="{BB962C8B-B14F-4D97-AF65-F5344CB8AC3E}">
        <p14:creationId xmlns:p14="http://schemas.microsoft.com/office/powerpoint/2010/main" val="838582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0077" y="2222287"/>
            <a:ext cx="3725558" cy="3636511"/>
          </a:xfrm>
        </p:spPr>
        <p:txBody>
          <a:bodyPr>
            <a:normAutofit/>
          </a:bodyPr>
          <a:lstStyle/>
          <a:p>
            <a:pPr marL="0" indent="0">
              <a:buNone/>
            </a:pPr>
            <a:r>
              <a:rPr lang="en-US" sz="3200" dirty="0"/>
              <a:t>Dan Murphy</a:t>
            </a:r>
          </a:p>
          <a:p>
            <a:pPr marL="0" indent="0">
              <a:buNone/>
            </a:pPr>
            <a:r>
              <a:rPr lang="en-US" sz="3200" dirty="0"/>
              <a:t>Trinostics LLC</a:t>
            </a:r>
            <a:br>
              <a:rPr lang="en-US" sz="3200" dirty="0"/>
            </a:br>
            <a:r>
              <a:rPr lang="en-US" sz="3200" dirty="0"/>
              <a:t>San Francisco</a:t>
            </a:r>
          </a:p>
        </p:txBody>
      </p:sp>
      <p:sp>
        <p:nvSpPr>
          <p:cNvPr id="4" name="AutoShape 2" descr="Displaying 20160622_11483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rot="16200000">
            <a:off x="5831567" y="865187"/>
            <a:ext cx="6858000" cy="5143500"/>
          </a:xfrm>
          <a:prstGeom prst="rect">
            <a:avLst/>
          </a:prstGeom>
        </p:spPr>
      </p:pic>
      <p:sp>
        <p:nvSpPr>
          <p:cNvPr id="2" name="Title 1"/>
          <p:cNvSpPr>
            <a:spLocks noGrp="1"/>
          </p:cNvSpPr>
          <p:nvPr>
            <p:ph type="title"/>
          </p:nvPr>
        </p:nvSpPr>
        <p:spPr>
          <a:xfrm>
            <a:off x="460375" y="447188"/>
            <a:ext cx="11003079" cy="1002471"/>
          </a:xfrm>
        </p:spPr>
        <p:txBody>
          <a:bodyPr/>
          <a:lstStyle/>
          <a:p>
            <a:r>
              <a:rPr lang="en-US" dirty="0"/>
              <a:t>I must confess to being a </a:t>
            </a:r>
            <a:r>
              <a:rPr lang="en-US"/>
              <a:t>clay kicker myself</a:t>
            </a:r>
            <a:endParaRPr lang="en-US" dirty="0"/>
          </a:p>
        </p:txBody>
      </p:sp>
    </p:spTree>
    <p:extLst>
      <p:ext uri="{BB962C8B-B14F-4D97-AF65-F5344CB8AC3E}">
        <p14:creationId xmlns:p14="http://schemas.microsoft.com/office/powerpoint/2010/main" val="458989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Persuasive Advice for Senior Management: the Three C’s</a:t>
            </a:r>
            <a:endParaRPr lang="en-US" dirty="0"/>
          </a:p>
        </p:txBody>
      </p:sp>
      <p:sp>
        <p:nvSpPr>
          <p:cNvPr id="3" name="Content Placeholder 2"/>
          <p:cNvSpPr>
            <a:spLocks noGrp="1"/>
          </p:cNvSpPr>
          <p:nvPr>
            <p:ph idx="1"/>
          </p:nvPr>
        </p:nvSpPr>
        <p:spPr/>
        <p:txBody>
          <a:bodyPr>
            <a:normAutofit/>
          </a:bodyPr>
          <a:lstStyle/>
          <a:p>
            <a:pPr marL="0" indent="0">
              <a:buNone/>
            </a:pPr>
            <a:r>
              <a:rPr lang="en-US" dirty="0"/>
              <a:t>You are the analyst whom Senior Management named to the 2016 strategic team. While collaborators and Management may not appreciate the technical foundations for your conclusions, how can you nevertheless persuade them to see the value in your message? Persuasive analysts use analytical tools that help them deliver advice with three C’s: Context, Confidence, and Clarity.</a:t>
            </a:r>
          </a:p>
          <a:p>
            <a:pPr marL="0" indent="0">
              <a:buNone/>
            </a:pPr>
            <a:r>
              <a:rPr lang="en-US" dirty="0"/>
              <a:t> </a:t>
            </a:r>
          </a:p>
          <a:p>
            <a:pPr marL="0" indent="0">
              <a:buNone/>
            </a:pPr>
            <a:r>
              <a:rPr lang="en-US" dirty="0"/>
              <a:t>For decades, spreadsheets have been the insurance analytical tool of choice primarily because they can prototype models relatively quickly (high Context). But spreadsheets can be difficult to tech-check and audit (low Confidence) and time-consuming to modify for refocused objectives (low Clarity). More recently, R and derivative products are evolving into a computing tool that is particularly well-honed to deliver Three-C analytical advice to insurance Senior Management.</a:t>
            </a:r>
          </a:p>
          <a:p>
            <a:pPr marL="0" indent="0">
              <a:buNone/>
            </a:pPr>
            <a:endParaRPr lang="en-US" dirty="0"/>
          </a:p>
        </p:txBody>
      </p:sp>
    </p:spTree>
    <p:extLst>
      <p:ext uri="{BB962C8B-B14F-4D97-AF65-F5344CB8AC3E}">
        <p14:creationId xmlns:p14="http://schemas.microsoft.com/office/powerpoint/2010/main" val="170779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André Le </a:t>
            </a:r>
            <a:r>
              <a:rPr lang="en-US" sz="3600" dirty="0" err="1"/>
              <a:t>Nôtre</a:t>
            </a:r>
            <a:r>
              <a:rPr lang="en-US" sz="3600" dirty="0"/>
              <a:t>, The Gardens of Versailles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0" y="1657050"/>
            <a:ext cx="3771278" cy="4345585"/>
          </a:xfrm>
          <a:prstGeom prst="rect">
            <a:avLst/>
          </a:prstGeom>
        </p:spPr>
      </p:pic>
      <p:pic>
        <p:nvPicPr>
          <p:cNvPr id="6" name="Picture 5"/>
          <p:cNvPicPr>
            <a:picLocks noChangeAspect="1"/>
          </p:cNvPicPr>
          <p:nvPr/>
        </p:nvPicPr>
        <p:blipFill>
          <a:blip r:embed="rId4"/>
          <a:stretch>
            <a:fillRect/>
          </a:stretch>
        </p:blipFill>
        <p:spPr>
          <a:xfrm>
            <a:off x="4994770" y="1657050"/>
            <a:ext cx="6492003" cy="4345585"/>
          </a:xfrm>
          <a:prstGeom prst="rect">
            <a:avLst/>
          </a:prstGeom>
        </p:spPr>
      </p:pic>
    </p:spTree>
    <p:extLst>
      <p:ext uri="{BB962C8B-B14F-4D97-AF65-F5344CB8AC3E}">
        <p14:creationId xmlns:p14="http://schemas.microsoft.com/office/powerpoint/2010/main" val="1189339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 a Builder, Madame”</a:t>
            </a:r>
            <a:br>
              <a:rPr lang="en-US" sz="3600" dirty="0"/>
            </a:br>
            <a:r>
              <a:rPr lang="en-US" sz="3600" dirty="0"/>
              <a:t>André Le </a:t>
            </a:r>
            <a:r>
              <a:rPr lang="en-US" sz="3600" dirty="0" err="1"/>
              <a:t>Nôtre</a:t>
            </a:r>
            <a:r>
              <a:rPr lang="en-US" sz="3600" dirty="0"/>
              <a:t>, </a:t>
            </a:r>
            <a:r>
              <a:rPr lang="en-US" sz="3600" i="1" dirty="0"/>
              <a:t>A Little Chaos</a:t>
            </a:r>
            <a:r>
              <a:rPr lang="en-US" sz="3600" dirty="0"/>
              <a:t>, 2014</a:t>
            </a:r>
          </a:p>
        </p:txBody>
      </p:sp>
      <p:pic>
        <p:nvPicPr>
          <p:cNvPr id="4" name="Picture 3"/>
          <p:cNvPicPr>
            <a:picLocks noChangeAspect="1"/>
          </p:cNvPicPr>
          <p:nvPr/>
        </p:nvPicPr>
        <p:blipFill>
          <a:blip r:embed="rId3"/>
          <a:stretch>
            <a:fillRect/>
          </a:stretch>
        </p:blipFill>
        <p:spPr>
          <a:xfrm>
            <a:off x="5133054" y="1651615"/>
            <a:ext cx="6362700" cy="435102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0" y="1657050"/>
            <a:ext cx="3771278" cy="4345585"/>
          </a:xfrm>
          <a:prstGeom prst="rect">
            <a:avLst/>
          </a:prstGeom>
        </p:spPr>
      </p:pic>
    </p:spTree>
    <p:extLst>
      <p:ext uri="{BB962C8B-B14F-4D97-AF65-F5344CB8AC3E}">
        <p14:creationId xmlns:p14="http://schemas.microsoft.com/office/powerpoint/2010/main" val="3963866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70000" lnSpcReduction="20000"/>
          </a:bodyPr>
          <a:lstStyle/>
          <a:p>
            <a:r>
              <a:rPr lang="en-US" sz="2800" dirty="0"/>
              <a:t>Spreadsheet “Tech-Checkers”</a:t>
            </a:r>
          </a:p>
          <a:p>
            <a:pPr lvl="1"/>
            <a:r>
              <a:rPr lang="en-US" sz="2600" dirty="0"/>
              <a:t>Back-story: time off, back to actuarial work, spreadsheets more entrenched than ever</a:t>
            </a:r>
          </a:p>
          <a:p>
            <a:pPr lvl="1"/>
            <a:r>
              <a:rPr lang="en-US" sz="2600" dirty="0"/>
              <a:t>Consistent formulas</a:t>
            </a:r>
          </a:p>
          <a:p>
            <a:r>
              <a:rPr lang="en-US" sz="2800" dirty="0"/>
              <a:t>Clean data</a:t>
            </a:r>
          </a:p>
          <a:p>
            <a:pPr lvl="1"/>
            <a:r>
              <a:rPr lang="en-US" sz="2600" dirty="0"/>
              <a:t>M&amp;A work</a:t>
            </a:r>
          </a:p>
          <a:p>
            <a:r>
              <a:rPr lang="en-US" sz="2800" dirty="0"/>
              <a:t>Changes: Management inevitably asks “What if … ?”</a:t>
            </a:r>
          </a:p>
          <a:p>
            <a:pPr lvl="1"/>
            <a:r>
              <a:rPr lang="en-US" sz="2600" dirty="0"/>
              <a:t>Anticipate the question, re-run the analysis using different assumptions</a:t>
            </a:r>
          </a:p>
          <a:p>
            <a:pPr lvl="1"/>
            <a:r>
              <a:rPr lang="en-US" sz="2600" dirty="0"/>
              <a:t>Always see if you can get to the same answer two different ways</a:t>
            </a:r>
          </a:p>
          <a:p>
            <a:r>
              <a:rPr lang="en-US" sz="2800" dirty="0"/>
              <a:t>Curves</a:t>
            </a:r>
          </a:p>
          <a:p>
            <a:pPr lvl="1"/>
            <a:r>
              <a:rPr lang="en-US" sz="2600" dirty="0"/>
              <a:t>Being able to provide a probability distribution can increase one’s confidence in one’s own analysis</a:t>
            </a:r>
          </a:p>
        </p:txBody>
      </p:sp>
    </p:spTree>
    <p:extLst>
      <p:ext uri="{BB962C8B-B14F-4D97-AF65-F5344CB8AC3E}">
        <p14:creationId xmlns:p14="http://schemas.microsoft.com/office/powerpoint/2010/main" val="321343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92500" lnSpcReduction="20000"/>
          </a:bodyPr>
          <a:lstStyle/>
          <a:p>
            <a:r>
              <a:rPr lang="en-US" sz="2800" dirty="0"/>
              <a:t>The more you understand the mathematics behind your analysis, the more confidently you can articulate your advice in the language of the principal</a:t>
            </a:r>
          </a:p>
          <a:p>
            <a:pPr lvl="1"/>
            <a:r>
              <a:rPr lang="en-US" sz="2400" dirty="0"/>
              <a:t>R-Help</a:t>
            </a:r>
          </a:p>
          <a:p>
            <a:pPr lvl="1"/>
            <a:r>
              <a:rPr lang="en-US" sz="2400" dirty="0"/>
              <a:t>Mailing lists: R-Help, R-sig-ins, R-</a:t>
            </a:r>
            <a:r>
              <a:rPr lang="en-US" sz="2400" dirty="0" err="1"/>
              <a:t>Devel</a:t>
            </a:r>
            <a:endParaRPr lang="en-US" sz="2400" dirty="0"/>
          </a:p>
          <a:p>
            <a:pPr lvl="1"/>
            <a:r>
              <a:rPr lang="en-US" sz="2400" dirty="0"/>
              <a:t>Blogs: R-bloggers, </a:t>
            </a:r>
            <a:r>
              <a:rPr lang="en-US" sz="2400" dirty="0" err="1"/>
              <a:t>magesblog</a:t>
            </a:r>
            <a:r>
              <a:rPr lang="en-US" sz="2400" dirty="0"/>
              <a:t>, …</a:t>
            </a:r>
          </a:p>
          <a:p>
            <a:r>
              <a:rPr lang="en-US" sz="3000" dirty="0"/>
              <a:t>The cleaner the data, the higher the confidence in your results</a:t>
            </a:r>
          </a:p>
          <a:p>
            <a:pPr lvl="1"/>
            <a:r>
              <a:rPr lang="en-US" sz="2400" dirty="0"/>
              <a:t>Cleaning data: M&amp;A example</a:t>
            </a:r>
          </a:p>
          <a:p>
            <a:pPr lvl="1"/>
            <a:r>
              <a:rPr lang="en-US" sz="2400" dirty="0"/>
              <a:t>Operational risk</a:t>
            </a:r>
          </a:p>
        </p:txBody>
      </p:sp>
    </p:spTree>
    <p:extLst>
      <p:ext uri="{BB962C8B-B14F-4D97-AF65-F5344CB8AC3E}">
        <p14:creationId xmlns:p14="http://schemas.microsoft.com/office/powerpoint/2010/main" val="221690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a:t>
            </a:r>
          </a:p>
        </p:txBody>
      </p:sp>
      <p:sp>
        <p:nvSpPr>
          <p:cNvPr id="3" name="Content Placeholder 2"/>
          <p:cNvSpPr>
            <a:spLocks noGrp="1"/>
          </p:cNvSpPr>
          <p:nvPr>
            <p:ph idx="1"/>
          </p:nvPr>
        </p:nvSpPr>
        <p:spPr/>
        <p:txBody>
          <a:bodyPr>
            <a:normAutofit fontScale="55000" lnSpcReduction="20000"/>
          </a:bodyPr>
          <a:lstStyle/>
          <a:p>
            <a:r>
              <a:rPr lang="en-US" sz="3600" dirty="0"/>
              <a:t>Curves</a:t>
            </a:r>
          </a:p>
          <a:p>
            <a:pPr lvl="1"/>
            <a:r>
              <a:rPr lang="en-US" sz="3400" dirty="0"/>
              <a:t>Management appreciates discussions that are possible when alternative estimates are available</a:t>
            </a:r>
          </a:p>
          <a:p>
            <a:r>
              <a:rPr lang="en-US" sz="3600" dirty="0"/>
              <a:t>Management always asks “What if … ?”</a:t>
            </a:r>
          </a:p>
          <a:p>
            <a:pPr lvl="1"/>
            <a:r>
              <a:rPr lang="en-US" sz="3400" dirty="0"/>
              <a:t>Being able to quickly respond to new questions clarifies one’s conclusions</a:t>
            </a:r>
          </a:p>
          <a:p>
            <a:pPr lvl="1"/>
            <a:r>
              <a:rPr lang="en-US" sz="3400" dirty="0"/>
              <a:t>Delay obscures one’s effectiveness</a:t>
            </a:r>
          </a:p>
          <a:p>
            <a:r>
              <a:rPr lang="en-US" sz="3600" dirty="0"/>
              <a:t>Documentation</a:t>
            </a:r>
          </a:p>
          <a:p>
            <a:pPr lvl="1"/>
            <a:r>
              <a:rPr lang="en-US" sz="3400" dirty="0"/>
              <a:t>Usually left to the end</a:t>
            </a:r>
          </a:p>
          <a:p>
            <a:pPr lvl="1"/>
            <a:r>
              <a:rPr lang="en-US" sz="3400" dirty="0"/>
              <a:t>Oftentimes, errors in thinking are revealed during the documentation phase</a:t>
            </a:r>
          </a:p>
          <a:p>
            <a:pPr lvl="1"/>
            <a:r>
              <a:rPr lang="en-US" sz="3400" dirty="0"/>
              <a:t>Changes in requirements can add to the cost of the analysis when documentation must be reproduced with new numbers</a:t>
            </a:r>
          </a:p>
          <a:p>
            <a:pPr lvl="1"/>
            <a:r>
              <a:rPr lang="en-US" sz="3400" dirty="0" err="1"/>
              <a:t>RMarkdown</a:t>
            </a:r>
            <a:endParaRPr lang="en-US" sz="3400" dirty="0"/>
          </a:p>
        </p:txBody>
      </p:sp>
    </p:spTree>
    <p:extLst>
      <p:ext uri="{BB962C8B-B14F-4D97-AF65-F5344CB8AC3E}">
        <p14:creationId xmlns:p14="http://schemas.microsoft.com/office/powerpoint/2010/main" val="2594030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12" y="0"/>
            <a:ext cx="10571998" cy="1300294"/>
          </a:xfrm>
        </p:spPr>
        <p:txBody>
          <a:bodyPr/>
          <a:lstStyle/>
          <a:p>
            <a:pPr algn="ctr"/>
            <a:r>
              <a:rPr lang="en-US" sz="3600" dirty="0"/>
              <a:t>“I must confess to being a clay kicker myself” Passion is in our nature, </a:t>
            </a:r>
            <a:r>
              <a:rPr lang="en-US" sz="3200" i="1" dirty="0"/>
              <a:t>A Little Chaos</a:t>
            </a:r>
            <a:r>
              <a:rPr lang="en-US" sz="3200" dirty="0"/>
              <a:t>, 2014</a:t>
            </a:r>
            <a:endParaRPr lang="en-US" sz="3600" dirty="0"/>
          </a:p>
        </p:txBody>
      </p:sp>
      <p:pic>
        <p:nvPicPr>
          <p:cNvPr id="4" name="Picture 3"/>
          <p:cNvPicPr>
            <a:picLocks noChangeAspect="1"/>
          </p:cNvPicPr>
          <p:nvPr/>
        </p:nvPicPr>
        <p:blipFill>
          <a:blip r:embed="rId3"/>
          <a:stretch>
            <a:fillRect/>
          </a:stretch>
        </p:blipFill>
        <p:spPr>
          <a:xfrm>
            <a:off x="3742741" y="1784641"/>
            <a:ext cx="8020813" cy="4476308"/>
          </a:xfrm>
          <a:prstGeom prst="rect">
            <a:avLst/>
          </a:prstGeom>
        </p:spPr>
      </p:pic>
      <p:pic>
        <p:nvPicPr>
          <p:cNvPr id="6" name="Picture 5"/>
          <p:cNvPicPr>
            <a:picLocks noChangeAspect="1"/>
          </p:cNvPicPr>
          <p:nvPr/>
        </p:nvPicPr>
        <p:blipFill>
          <a:blip r:embed="rId4"/>
          <a:stretch>
            <a:fillRect/>
          </a:stretch>
        </p:blipFill>
        <p:spPr>
          <a:xfrm>
            <a:off x="531633" y="1784641"/>
            <a:ext cx="2984205" cy="4476308"/>
          </a:xfrm>
          <a:prstGeom prst="rect">
            <a:avLst/>
          </a:prstGeom>
        </p:spPr>
      </p:pic>
    </p:spTree>
    <p:extLst>
      <p:ext uri="{BB962C8B-B14F-4D97-AF65-F5344CB8AC3E}">
        <p14:creationId xmlns:p14="http://schemas.microsoft.com/office/powerpoint/2010/main" val="62488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tool?</a:t>
            </a:r>
          </a:p>
        </p:txBody>
      </p:sp>
      <p:sp>
        <p:nvSpPr>
          <p:cNvPr id="3" name="Content Placeholder 2"/>
          <p:cNvSpPr>
            <a:spLocks noGrp="1"/>
          </p:cNvSpPr>
          <p:nvPr>
            <p:ph idx="1"/>
          </p:nvPr>
        </p:nvSpPr>
        <p:spPr>
          <a:xfrm>
            <a:off x="818712" y="1601936"/>
            <a:ext cx="10554574" cy="4591474"/>
          </a:xfrm>
        </p:spPr>
        <p:txBody>
          <a:bodyPr>
            <a:normAutofit/>
          </a:bodyPr>
          <a:lstStyle/>
          <a:p>
            <a:r>
              <a:rPr lang="en-US" sz="2400" dirty="0"/>
              <a:t>A handheld device that aids in accomplishing a task</a:t>
            </a:r>
          </a:p>
          <a:p>
            <a:r>
              <a:rPr lang="en-US" sz="2400" dirty="0"/>
              <a:t>An apparatus used in the practice of a vocation or profession</a:t>
            </a:r>
          </a:p>
          <a:p>
            <a:r>
              <a:rPr lang="en-US" sz="2400" dirty="0"/>
              <a:t>Person of low intelligence, a fool </a:t>
            </a:r>
          </a:p>
          <a:p>
            <a:pPr lvl="1"/>
            <a:r>
              <a:rPr lang="en-US" sz="2200" dirty="0"/>
              <a:t>The tool is usually someone who is unwelcome but no one has the [discourtesy] to tell them to get lost</a:t>
            </a:r>
          </a:p>
          <a:p>
            <a:pPr lvl="1"/>
            <a:r>
              <a:rPr lang="en-US" sz="2200" dirty="0"/>
              <a:t>The tool is always making comments that are out-of-place, out-of-line or just plain stupid</a:t>
            </a:r>
          </a:p>
          <a:p>
            <a:pPr marL="0" indent="0">
              <a:buNone/>
            </a:pPr>
            <a:r>
              <a:rPr lang="en-US" sz="2400" dirty="0"/>
              <a:t>A quiz follows</a:t>
            </a:r>
          </a:p>
        </p:txBody>
      </p:sp>
    </p:spTree>
    <p:extLst>
      <p:ext uri="{BB962C8B-B14F-4D97-AF65-F5344CB8AC3E}">
        <p14:creationId xmlns:p14="http://schemas.microsoft.com/office/powerpoint/2010/main" val="7254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rot="20811664">
            <a:off x="5408499" y="3888848"/>
            <a:ext cx="1888490" cy="2510155"/>
          </a:xfrm>
          <a:prstGeom prst="rect">
            <a:avLst/>
          </a:prstGeom>
        </p:spPr>
      </p:pic>
      <p:sp>
        <p:nvSpPr>
          <p:cNvPr id="2" name="Title 1"/>
          <p:cNvSpPr>
            <a:spLocks noGrp="1"/>
          </p:cNvSpPr>
          <p:nvPr>
            <p:ph type="title"/>
          </p:nvPr>
        </p:nvSpPr>
        <p:spPr/>
        <p:txBody>
          <a:bodyPr/>
          <a:lstStyle/>
          <a:p>
            <a:r>
              <a:rPr lang="en-US" dirty="0"/>
              <a:t>How many tools do you see?</a:t>
            </a:r>
          </a:p>
        </p:txBody>
      </p:sp>
      <p:pic>
        <p:nvPicPr>
          <p:cNvPr id="11" name="Picture 10"/>
          <p:cNvPicPr>
            <a:picLocks noChangeAspect="1"/>
          </p:cNvPicPr>
          <p:nvPr/>
        </p:nvPicPr>
        <p:blipFill>
          <a:blip r:embed="rId4"/>
          <a:stretch>
            <a:fillRect/>
          </a:stretch>
        </p:blipFill>
        <p:spPr>
          <a:xfrm>
            <a:off x="8628100" y="2565448"/>
            <a:ext cx="2390775" cy="3429000"/>
          </a:xfrm>
          <a:prstGeom prst="rect">
            <a:avLst/>
          </a:prstGeom>
        </p:spPr>
      </p:pic>
      <p:pic>
        <p:nvPicPr>
          <p:cNvPr id="4" name="Picture 3"/>
          <p:cNvPicPr>
            <a:picLocks noChangeAspect="1"/>
          </p:cNvPicPr>
          <p:nvPr/>
        </p:nvPicPr>
        <p:blipFill>
          <a:blip r:embed="rId5"/>
          <a:stretch>
            <a:fillRect/>
          </a:stretch>
        </p:blipFill>
        <p:spPr>
          <a:xfrm>
            <a:off x="3025594" y="1701896"/>
            <a:ext cx="9166407" cy="5156104"/>
          </a:xfrm>
          <a:prstGeom prst="rect">
            <a:avLst/>
          </a:prstGeom>
        </p:spPr>
      </p:pic>
      <p:pic>
        <p:nvPicPr>
          <p:cNvPr id="3" name="Picture 2"/>
          <p:cNvPicPr>
            <a:picLocks noChangeAspect="1"/>
          </p:cNvPicPr>
          <p:nvPr/>
        </p:nvPicPr>
        <p:blipFill>
          <a:blip r:embed="rId6"/>
          <a:stretch>
            <a:fillRect/>
          </a:stretch>
        </p:blipFill>
        <p:spPr>
          <a:xfrm rot="345618">
            <a:off x="3495145" y="1591616"/>
            <a:ext cx="5324360" cy="4456010"/>
          </a:xfrm>
          <a:prstGeom prst="rect">
            <a:avLst/>
          </a:prstGeom>
        </p:spPr>
      </p:pic>
      <p:pic>
        <p:nvPicPr>
          <p:cNvPr id="6" name="Picture 5"/>
          <p:cNvPicPr>
            <a:picLocks noChangeAspect="1"/>
          </p:cNvPicPr>
          <p:nvPr/>
        </p:nvPicPr>
        <p:blipFill>
          <a:blip r:embed="rId7"/>
          <a:stretch>
            <a:fillRect/>
          </a:stretch>
        </p:blipFill>
        <p:spPr>
          <a:xfrm rot="21352538">
            <a:off x="575358" y="2258427"/>
            <a:ext cx="1186498" cy="772795"/>
          </a:xfrm>
          <a:prstGeom prst="rect">
            <a:avLst/>
          </a:prstGeom>
        </p:spPr>
      </p:pic>
      <p:pic>
        <p:nvPicPr>
          <p:cNvPr id="8" name="Picture 2" descr="sand-158804_960_720.png (665×7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548" y="2873107"/>
            <a:ext cx="3021734" cy="327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3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010" y="0"/>
            <a:ext cx="10674988" cy="1249960"/>
          </a:xfrm>
        </p:spPr>
        <p:txBody>
          <a:bodyPr/>
          <a:lstStyle/>
          <a:p>
            <a:r>
              <a:rPr lang="en-US" dirty="0"/>
              <a:t>The “R Environment” is a collection of tools for the passionate analyst</a:t>
            </a:r>
          </a:p>
        </p:txBody>
      </p:sp>
      <p:pic>
        <p:nvPicPr>
          <p:cNvPr id="4" name="Content Placeholder 3"/>
          <p:cNvPicPr>
            <a:picLocks noGrp="1" noChangeAspect="1"/>
          </p:cNvPicPr>
          <p:nvPr>
            <p:ph idx="1"/>
          </p:nvPr>
        </p:nvPicPr>
        <p:blipFill>
          <a:blip r:embed="rId3"/>
          <a:stretch>
            <a:fillRect/>
          </a:stretch>
        </p:blipFill>
        <p:spPr>
          <a:xfrm>
            <a:off x="529284" y="1946696"/>
            <a:ext cx="2068830" cy="1604010"/>
          </a:xfrm>
        </p:spPr>
      </p:pic>
      <p:pic>
        <p:nvPicPr>
          <p:cNvPr id="3" name="Picture 2"/>
          <p:cNvPicPr>
            <a:picLocks noChangeAspect="1"/>
          </p:cNvPicPr>
          <p:nvPr/>
        </p:nvPicPr>
        <p:blipFill>
          <a:blip r:embed="rId4"/>
          <a:stretch>
            <a:fillRect/>
          </a:stretch>
        </p:blipFill>
        <p:spPr>
          <a:xfrm>
            <a:off x="565134" y="3903805"/>
            <a:ext cx="1905000" cy="1905000"/>
          </a:xfrm>
          <a:prstGeom prst="rect">
            <a:avLst/>
          </a:prstGeom>
        </p:spPr>
      </p:pic>
      <p:pic>
        <p:nvPicPr>
          <p:cNvPr id="6" name="Picture 5"/>
          <p:cNvPicPr>
            <a:picLocks noChangeAspect="1"/>
          </p:cNvPicPr>
          <p:nvPr/>
        </p:nvPicPr>
        <p:blipFill>
          <a:blip r:embed="rId5"/>
          <a:stretch>
            <a:fillRect/>
          </a:stretch>
        </p:blipFill>
        <p:spPr>
          <a:xfrm>
            <a:off x="2933730" y="2564696"/>
            <a:ext cx="1524000" cy="1143000"/>
          </a:xfrm>
          <a:prstGeom prst="rect">
            <a:avLst/>
          </a:prstGeom>
        </p:spPr>
      </p:pic>
      <p:pic>
        <p:nvPicPr>
          <p:cNvPr id="7" name="Picture 6"/>
          <p:cNvPicPr>
            <a:picLocks noChangeAspect="1"/>
          </p:cNvPicPr>
          <p:nvPr/>
        </p:nvPicPr>
        <p:blipFill>
          <a:blip r:embed="rId6"/>
          <a:stretch>
            <a:fillRect/>
          </a:stretch>
        </p:blipFill>
        <p:spPr>
          <a:xfrm>
            <a:off x="9907046" y="2205084"/>
            <a:ext cx="1905098" cy="641383"/>
          </a:xfrm>
          <a:prstGeom prst="rect">
            <a:avLst/>
          </a:prstGeom>
        </p:spPr>
      </p:pic>
      <p:pic>
        <p:nvPicPr>
          <p:cNvPr id="8" name="Picture 7"/>
          <p:cNvPicPr>
            <a:picLocks noChangeAspect="1"/>
          </p:cNvPicPr>
          <p:nvPr/>
        </p:nvPicPr>
        <p:blipFill>
          <a:blip r:embed="rId7"/>
          <a:stretch>
            <a:fillRect/>
          </a:stretch>
        </p:blipFill>
        <p:spPr>
          <a:xfrm>
            <a:off x="6401963" y="2594483"/>
            <a:ext cx="657225" cy="657225"/>
          </a:xfrm>
          <a:prstGeom prst="rect">
            <a:avLst/>
          </a:prstGeom>
        </p:spPr>
      </p:pic>
      <p:pic>
        <p:nvPicPr>
          <p:cNvPr id="9" name="Picture 8"/>
          <p:cNvPicPr>
            <a:picLocks noChangeAspect="1"/>
          </p:cNvPicPr>
          <p:nvPr/>
        </p:nvPicPr>
        <p:blipFill>
          <a:blip r:embed="rId8"/>
          <a:stretch>
            <a:fillRect/>
          </a:stretch>
        </p:blipFill>
        <p:spPr>
          <a:xfrm>
            <a:off x="7628940" y="2150306"/>
            <a:ext cx="2053590" cy="645414"/>
          </a:xfrm>
          <a:prstGeom prst="rect">
            <a:avLst/>
          </a:prstGeom>
        </p:spPr>
      </p:pic>
      <p:pic>
        <p:nvPicPr>
          <p:cNvPr id="10" name="Picture 9"/>
          <p:cNvPicPr>
            <a:picLocks noChangeAspect="1"/>
          </p:cNvPicPr>
          <p:nvPr/>
        </p:nvPicPr>
        <p:blipFill>
          <a:blip r:embed="rId9"/>
          <a:stretch>
            <a:fillRect/>
          </a:stretch>
        </p:blipFill>
        <p:spPr>
          <a:xfrm>
            <a:off x="6524249" y="3707696"/>
            <a:ext cx="3478911" cy="499491"/>
          </a:xfrm>
          <a:prstGeom prst="rect">
            <a:avLst/>
          </a:prstGeom>
        </p:spPr>
      </p:pic>
      <p:pic>
        <p:nvPicPr>
          <p:cNvPr id="11" name="Picture 10"/>
          <p:cNvPicPr>
            <a:picLocks noChangeAspect="1"/>
          </p:cNvPicPr>
          <p:nvPr/>
        </p:nvPicPr>
        <p:blipFill>
          <a:blip r:embed="rId10"/>
          <a:stretch>
            <a:fillRect/>
          </a:stretch>
        </p:blipFill>
        <p:spPr>
          <a:xfrm>
            <a:off x="2844987" y="1940401"/>
            <a:ext cx="4298950" cy="254000"/>
          </a:xfrm>
          <a:prstGeom prst="rect">
            <a:avLst/>
          </a:prstGeom>
        </p:spPr>
      </p:pic>
      <p:pic>
        <p:nvPicPr>
          <p:cNvPr id="12" name="Picture 11"/>
          <p:cNvPicPr>
            <a:picLocks noChangeAspect="1"/>
          </p:cNvPicPr>
          <p:nvPr/>
        </p:nvPicPr>
        <p:blipFill>
          <a:blip r:embed="rId11"/>
          <a:stretch>
            <a:fillRect/>
          </a:stretch>
        </p:blipFill>
        <p:spPr>
          <a:xfrm>
            <a:off x="7628940" y="2846467"/>
            <a:ext cx="2190750" cy="619125"/>
          </a:xfrm>
          <a:prstGeom prst="rect">
            <a:avLst/>
          </a:prstGeom>
        </p:spPr>
      </p:pic>
      <p:pic>
        <p:nvPicPr>
          <p:cNvPr id="13" name="Picture 12"/>
          <p:cNvPicPr>
            <a:picLocks noChangeAspect="1"/>
          </p:cNvPicPr>
          <p:nvPr/>
        </p:nvPicPr>
        <p:blipFill>
          <a:blip r:embed="rId12"/>
          <a:stretch>
            <a:fillRect/>
          </a:stretch>
        </p:blipFill>
        <p:spPr>
          <a:xfrm>
            <a:off x="4793346" y="2408529"/>
            <a:ext cx="1314450" cy="1323975"/>
          </a:xfrm>
          <a:prstGeom prst="rect">
            <a:avLst/>
          </a:prstGeom>
        </p:spPr>
      </p:pic>
      <p:pic>
        <p:nvPicPr>
          <p:cNvPr id="14" name="Picture 13"/>
          <p:cNvPicPr>
            <a:picLocks noChangeAspect="1"/>
          </p:cNvPicPr>
          <p:nvPr/>
        </p:nvPicPr>
        <p:blipFill>
          <a:blip r:embed="rId13"/>
          <a:stretch>
            <a:fillRect/>
          </a:stretch>
        </p:blipFill>
        <p:spPr>
          <a:xfrm>
            <a:off x="10471424" y="3410688"/>
            <a:ext cx="1424940" cy="2095500"/>
          </a:xfrm>
          <a:prstGeom prst="rect">
            <a:avLst/>
          </a:prstGeom>
          <a:ln>
            <a:solidFill>
              <a:schemeClr val="tx1"/>
            </a:solidFill>
          </a:ln>
        </p:spPr>
      </p:pic>
      <p:pic>
        <p:nvPicPr>
          <p:cNvPr id="15" name="Picture 14"/>
          <p:cNvPicPr>
            <a:picLocks noChangeAspect="1"/>
          </p:cNvPicPr>
          <p:nvPr/>
        </p:nvPicPr>
        <p:blipFill>
          <a:blip r:embed="rId14"/>
          <a:stretch>
            <a:fillRect/>
          </a:stretch>
        </p:blipFill>
        <p:spPr>
          <a:xfrm>
            <a:off x="4192854" y="3957440"/>
            <a:ext cx="2282160" cy="1462971"/>
          </a:xfrm>
          <a:prstGeom prst="rect">
            <a:avLst/>
          </a:prstGeom>
        </p:spPr>
      </p:pic>
      <p:pic>
        <p:nvPicPr>
          <p:cNvPr id="5" name="Picture 4"/>
          <p:cNvPicPr>
            <a:picLocks noChangeAspect="1"/>
          </p:cNvPicPr>
          <p:nvPr/>
        </p:nvPicPr>
        <p:blipFill>
          <a:blip r:embed="rId15"/>
          <a:stretch>
            <a:fillRect/>
          </a:stretch>
        </p:blipFill>
        <p:spPr>
          <a:xfrm>
            <a:off x="2902702" y="5590836"/>
            <a:ext cx="4010025" cy="495300"/>
          </a:xfrm>
          <a:prstGeom prst="rect">
            <a:avLst/>
          </a:prstGeom>
        </p:spPr>
      </p:pic>
      <p:pic>
        <p:nvPicPr>
          <p:cNvPr id="16" name="Picture 15"/>
          <p:cNvPicPr>
            <a:picLocks noChangeAspect="1"/>
          </p:cNvPicPr>
          <p:nvPr/>
        </p:nvPicPr>
        <p:blipFill>
          <a:blip r:embed="rId16"/>
          <a:stretch>
            <a:fillRect/>
          </a:stretch>
        </p:blipFill>
        <p:spPr>
          <a:xfrm>
            <a:off x="7115797" y="4442974"/>
            <a:ext cx="2819400" cy="552450"/>
          </a:xfrm>
          <a:prstGeom prst="rect">
            <a:avLst/>
          </a:prstGeom>
        </p:spPr>
      </p:pic>
      <p:pic>
        <p:nvPicPr>
          <p:cNvPr id="18" name="Picture 17"/>
          <p:cNvPicPr>
            <a:picLocks noChangeAspect="1"/>
          </p:cNvPicPr>
          <p:nvPr/>
        </p:nvPicPr>
        <p:blipFill>
          <a:blip r:embed="rId17"/>
          <a:stretch>
            <a:fillRect/>
          </a:stretch>
        </p:blipFill>
        <p:spPr>
          <a:xfrm>
            <a:off x="2470134" y="4530550"/>
            <a:ext cx="1598295" cy="651510"/>
          </a:xfrm>
          <a:prstGeom prst="rect">
            <a:avLst/>
          </a:prstGeom>
        </p:spPr>
      </p:pic>
      <p:pic>
        <p:nvPicPr>
          <p:cNvPr id="20" name="Picture 19"/>
          <p:cNvPicPr>
            <a:picLocks noChangeAspect="1"/>
          </p:cNvPicPr>
          <p:nvPr/>
        </p:nvPicPr>
        <p:blipFill>
          <a:blip r:embed="rId18"/>
          <a:stretch>
            <a:fillRect/>
          </a:stretch>
        </p:blipFill>
        <p:spPr>
          <a:xfrm>
            <a:off x="7276733" y="5314823"/>
            <a:ext cx="2714625" cy="842963"/>
          </a:xfrm>
          <a:prstGeom prst="rect">
            <a:avLst/>
          </a:prstGeom>
        </p:spPr>
      </p:pic>
    </p:spTree>
    <p:extLst>
      <p:ext uri="{BB962C8B-B14F-4D97-AF65-F5344CB8AC3E}">
        <p14:creationId xmlns:p14="http://schemas.microsoft.com/office/powerpoint/2010/main" val="168576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Senior Management: The Three C’s</a:t>
            </a:r>
          </a:p>
        </p:txBody>
      </p:sp>
      <p:sp>
        <p:nvSpPr>
          <p:cNvPr id="3" name="Content Placeholder 2"/>
          <p:cNvSpPr>
            <a:spLocks noGrp="1"/>
          </p:cNvSpPr>
          <p:nvPr>
            <p:ph idx="1"/>
          </p:nvPr>
        </p:nvSpPr>
        <p:spPr/>
        <p:txBody>
          <a:bodyPr>
            <a:normAutofit/>
          </a:bodyPr>
          <a:lstStyle/>
          <a:p>
            <a:r>
              <a:rPr lang="en-US" sz="2800" dirty="0"/>
              <a:t>Context</a:t>
            </a:r>
          </a:p>
          <a:p>
            <a:pPr lvl="1"/>
            <a:r>
              <a:rPr lang="en-US" sz="2400" dirty="0"/>
              <a:t>Can you articulate the problem</a:t>
            </a:r>
          </a:p>
          <a:p>
            <a:r>
              <a:rPr lang="en-US" sz="2800" dirty="0"/>
              <a:t>Confidence</a:t>
            </a:r>
          </a:p>
          <a:p>
            <a:pPr lvl="1"/>
            <a:r>
              <a:rPr lang="en-US" sz="2400" dirty="0"/>
              <a:t>Can you model the problem appropriately</a:t>
            </a:r>
          </a:p>
          <a:p>
            <a:r>
              <a:rPr lang="en-US" sz="2800" dirty="0"/>
              <a:t>Clarity</a:t>
            </a:r>
          </a:p>
          <a:p>
            <a:pPr lvl="1"/>
            <a:r>
              <a:rPr lang="en-US" sz="2400" dirty="0"/>
              <a:t>Is your analysis and advice actionable</a:t>
            </a:r>
          </a:p>
        </p:txBody>
      </p:sp>
    </p:spTree>
    <p:extLst>
      <p:ext uri="{BB962C8B-B14F-4D97-AF65-F5344CB8AC3E}">
        <p14:creationId xmlns:p14="http://schemas.microsoft.com/office/powerpoint/2010/main" val="69239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C’s</a:t>
            </a:r>
          </a:p>
        </p:txBody>
      </p:sp>
      <p:sp>
        <p:nvSpPr>
          <p:cNvPr id="3" name="Content Placeholder 2"/>
          <p:cNvSpPr>
            <a:spLocks noGrp="1"/>
          </p:cNvSpPr>
          <p:nvPr>
            <p:ph idx="1"/>
          </p:nvPr>
        </p:nvSpPr>
        <p:spPr/>
        <p:txBody>
          <a:bodyPr>
            <a:normAutofit fontScale="92500" lnSpcReduction="10000"/>
          </a:bodyPr>
          <a:lstStyle/>
          <a:p>
            <a:r>
              <a:rPr lang="en-US" sz="2800" dirty="0"/>
              <a:t>Context</a:t>
            </a:r>
          </a:p>
          <a:p>
            <a:pPr lvl="1"/>
            <a:r>
              <a:rPr lang="en-US" sz="2400" dirty="0"/>
              <a:t>What’s the question</a:t>
            </a:r>
          </a:p>
          <a:p>
            <a:pPr lvl="1"/>
            <a:r>
              <a:rPr lang="en-US" sz="2400" dirty="0"/>
              <a:t>Can you model the question mathematically</a:t>
            </a:r>
          </a:p>
          <a:p>
            <a:r>
              <a:rPr lang="en-US" sz="2800" dirty="0"/>
              <a:t>Confidence</a:t>
            </a:r>
          </a:p>
          <a:p>
            <a:pPr lvl="1"/>
            <a:r>
              <a:rPr lang="en-US" sz="2400" dirty="0"/>
              <a:t>Does your model hold up under peer review</a:t>
            </a:r>
          </a:p>
          <a:p>
            <a:pPr lvl="1"/>
            <a:r>
              <a:rPr lang="en-US" sz="2400" dirty="0"/>
              <a:t>Does your model hold up under inevitable alternatives</a:t>
            </a:r>
          </a:p>
          <a:p>
            <a:r>
              <a:rPr lang="en-US" sz="2800" dirty="0"/>
              <a:t>Clarity</a:t>
            </a:r>
          </a:p>
          <a:p>
            <a:pPr lvl="1"/>
            <a:r>
              <a:rPr lang="en-US" sz="2400" dirty="0"/>
              <a:t>Are your conclusions understood by the principal</a:t>
            </a:r>
          </a:p>
          <a:p>
            <a:pPr lvl="1"/>
            <a:r>
              <a:rPr lang="en-US" sz="2400" dirty="0"/>
              <a:t>Is your analysis and advice actionable</a:t>
            </a:r>
          </a:p>
        </p:txBody>
      </p:sp>
    </p:spTree>
    <p:extLst>
      <p:ext uri="{BB962C8B-B14F-4D97-AF65-F5344CB8AC3E}">
        <p14:creationId xmlns:p14="http://schemas.microsoft.com/office/powerpoint/2010/main" val="25458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77500" lnSpcReduction="20000"/>
          </a:bodyPr>
          <a:lstStyle/>
          <a:p>
            <a:r>
              <a:rPr lang="en-US" sz="3600" dirty="0"/>
              <a:t>Spreadsheets</a:t>
            </a:r>
          </a:p>
          <a:p>
            <a:pPr lvl="1"/>
            <a:r>
              <a:rPr lang="en-US" sz="3400" dirty="0"/>
              <a:t>Can prototype deterministic analysis relatively quickly</a:t>
            </a:r>
          </a:p>
          <a:p>
            <a:pPr lvl="1"/>
            <a:r>
              <a:rPr lang="en-US" sz="3400" dirty="0"/>
              <a:t>Sometimes so for stochastic analysis too</a:t>
            </a:r>
          </a:p>
          <a:p>
            <a:pPr lvl="1"/>
            <a:r>
              <a:rPr lang="en-US" sz="3400" dirty="0"/>
              <a:t>Example: Emmanuel Bardis’ Mack Method spreadsheet vs. </a:t>
            </a:r>
            <a:r>
              <a:rPr lang="en-US" sz="3400" dirty="0" err="1"/>
              <a:t>ChainLadder</a:t>
            </a:r>
            <a:r>
              <a:rPr lang="en-US" sz="3400" dirty="0"/>
              <a:t> package’s </a:t>
            </a:r>
            <a:r>
              <a:rPr lang="en-US" sz="3400" dirty="0" err="1"/>
              <a:t>MackChainLadder</a:t>
            </a:r>
            <a:endParaRPr lang="en-US" sz="3400" dirty="0"/>
          </a:p>
          <a:p>
            <a:r>
              <a:rPr lang="en-US" sz="3600" dirty="0"/>
              <a:t>Context usually evolves as preliminary results become available</a:t>
            </a:r>
          </a:p>
          <a:p>
            <a:pPr lvl="1"/>
            <a:r>
              <a:rPr lang="en-US" sz="3400" dirty="0"/>
              <a:t>Management always asks “What if … ?”</a:t>
            </a:r>
          </a:p>
          <a:p>
            <a:pPr lvl="1"/>
            <a:r>
              <a:rPr lang="en-US" sz="3400" dirty="0"/>
              <a:t>Anticipate the question</a:t>
            </a:r>
          </a:p>
        </p:txBody>
      </p:sp>
    </p:spTree>
    <p:extLst>
      <p:ext uri="{BB962C8B-B14F-4D97-AF65-F5344CB8AC3E}">
        <p14:creationId xmlns:p14="http://schemas.microsoft.com/office/powerpoint/2010/main" val="1633984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2681</TotalTime>
  <Words>1037</Words>
  <Application>Microsoft Office PowerPoint</Application>
  <PresentationFormat>Widescreen</PresentationFormat>
  <Paragraphs>155</Paragraphs>
  <Slides>23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Century Gothic</vt:lpstr>
      <vt:lpstr>Wingdings 2</vt:lpstr>
      <vt:lpstr>Quotable</vt:lpstr>
      <vt:lpstr>The R environment and the Three C’s</vt:lpstr>
      <vt:lpstr>André Le Nôtre, The Gardens of Versailles</vt:lpstr>
      <vt:lpstr>“I must confess to being a clay kicker myself” Passion is in our nature, A Little Chaos, 2014</vt:lpstr>
      <vt:lpstr>What is a tool?</vt:lpstr>
      <vt:lpstr>How many tools do you see?</vt:lpstr>
      <vt:lpstr>The “R Environment” is a collection of tools for the passionate analyst</vt:lpstr>
      <vt:lpstr>Selling Senior Management: The Three C’s</vt:lpstr>
      <vt:lpstr>The Three C’s</vt:lpstr>
      <vt:lpstr>Context</vt:lpstr>
      <vt:lpstr>Context</vt:lpstr>
      <vt:lpstr>Context: examples</vt:lpstr>
      <vt:lpstr>Confidence</vt:lpstr>
      <vt:lpstr>Confidence: data quality examples</vt:lpstr>
      <vt:lpstr>Collaboration: Github</vt:lpstr>
      <vt:lpstr>Clarity: Actionable Analysis</vt:lpstr>
      <vt:lpstr>“Bell Curves”</vt:lpstr>
      <vt:lpstr>Sabine de Barra advises the King</vt:lpstr>
      <vt:lpstr>I must confess to being a clay kicker myself</vt:lpstr>
      <vt:lpstr>Persuasive Advice for Senior Management: the Three C’s</vt:lpstr>
      <vt:lpstr>“I’m a Builder, Madame” André Le Nôtre, A Little Chaos, 2014</vt:lpstr>
      <vt:lpstr>Confidence</vt:lpstr>
      <vt:lpstr>Confidence</vt:lpstr>
      <vt:lpstr>Clarity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Three C’s</dc:title>
  <dc:creator>Dan Murphy</dc:creator>
  <cp:lastModifiedBy>Dan Murphy</cp:lastModifiedBy>
  <cp:revision>74</cp:revision>
  <cp:lastPrinted>2016-07-05T00:55:47Z</cp:lastPrinted>
  <dcterms:created xsi:type="dcterms:W3CDTF">2016-06-22T19:03:15Z</dcterms:created>
  <dcterms:modified xsi:type="dcterms:W3CDTF">2016-07-05T01:03:55Z</dcterms:modified>
</cp:coreProperties>
</file>